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7"/>
  </p:notesMasterIdLst>
  <p:sldIdLst>
    <p:sldId id="256" r:id="rId2"/>
    <p:sldId id="259" r:id="rId3"/>
    <p:sldId id="258" r:id="rId4"/>
    <p:sldId id="261" r:id="rId5"/>
    <p:sldId id="257" r:id="rId6"/>
    <p:sldId id="260" r:id="rId7"/>
    <p:sldId id="262" r:id="rId8"/>
    <p:sldId id="264" r:id="rId9"/>
    <p:sldId id="263" r:id="rId10"/>
    <p:sldId id="266" r:id="rId11"/>
    <p:sldId id="268" r:id="rId12"/>
    <p:sldId id="269" r:id="rId13"/>
    <p:sldId id="265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4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1" autoAdjust="0"/>
    <p:restoredTop sz="94660"/>
  </p:normalViewPr>
  <p:slideViewPr>
    <p:cSldViewPr snapToGrid="0">
      <p:cViewPr varScale="1">
        <p:scale>
          <a:sx n="39" d="100"/>
          <a:sy n="39" d="100"/>
        </p:scale>
        <p:origin x="95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D7E38-C7DC-4643-A7BA-76D8BAC8D214}" type="datetimeFigureOut">
              <a:rPr lang="fr-FR" smtClean="0"/>
              <a:t>20/04/2017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CEACB-4747-4398-B651-AEFDD41E4E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0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EACB-4747-4398-B651-AEFDD41E4EA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27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EACB-4747-4398-B651-AEFDD41E4EA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6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8B35-0779-4423-AA9C-8932CC7E8FB3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3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54332-B6B9-4FD3-A29B-D3538A33DD7A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2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1334-3E15-4DC4-B5C4-6749C6F7238E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1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64DF9-0746-4E00-9527-0E554FC0023D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959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08BB-5811-43D6-ACD0-BD4E883FE6B4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1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A8D7-A86F-450B-A4EF-A940CCF79336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922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A8D7-A86F-450B-A4EF-A940CCF79336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04860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6EFA1-7DC4-4D0B-86CE-E5DF214D9C7D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21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32ABE-F936-4799-BC7A-152B4233C0AE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2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8424-BC00-45CB-93E8-BA9400608432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7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70C0-C3C7-435F-91BA-4768EB2BD283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0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38A9-AE2D-433B-9AF8-5D1DD825B99C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16E1F-0DEA-4069-AC57-3590A98A9065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2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3B8C-5921-4E60-8F72-3C2B81CBA3F3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1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7A455-7861-4CD1-A0C4-1C3C8954DBE1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1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5B130-376D-469B-A184-DE082B8D1373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2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3191-955E-4B1D-98BA-8C30AD2D0021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7FEA8D7-A86F-450B-A4EF-A940CCF79336}" type="datetime1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24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0" y="2814139"/>
            <a:ext cx="12191999" cy="1947333"/>
          </a:xfrm>
        </p:spPr>
        <p:txBody>
          <a:bodyPr>
            <a:noAutofit/>
          </a:bodyPr>
          <a:lstStyle/>
          <a:p>
            <a:pPr algn="ctr"/>
            <a:r>
              <a:rPr lang="fr-FR" sz="6600" dirty="0" smtClean="0"/>
              <a:t>Revue de projet n°1</a:t>
            </a:r>
          </a:p>
          <a:p>
            <a:pPr algn="ctr"/>
            <a:r>
              <a:rPr lang="fr-FR" dirty="0" smtClean="0"/>
              <a:t>Du 4 Janvier au 16 janvier 2017</a:t>
            </a:r>
          </a:p>
          <a:p>
            <a:pPr algn="ctr"/>
            <a:r>
              <a:rPr lang="fr-FR" dirty="0" smtClean="0"/>
              <a:t>Aurélien </a:t>
            </a:r>
            <a:r>
              <a:rPr lang="fr-FR" dirty="0" err="1" smtClean="0"/>
              <a:t>lalouette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523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1" y="1133619"/>
            <a:ext cx="12192000" cy="523732"/>
          </a:xfrm>
        </p:spPr>
        <p:txBody>
          <a:bodyPr>
            <a:noAutofit/>
          </a:bodyPr>
          <a:lstStyle/>
          <a:p>
            <a:pPr algn="ctr"/>
            <a:r>
              <a:rPr lang="fr-FR" sz="2800" dirty="0" smtClean="0"/>
              <a:t>Présentation des différentes solutions technologiques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887413" y="1824631"/>
            <a:ext cx="10217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400" dirty="0" smtClean="0"/>
              <a:t>Créer </a:t>
            </a:r>
            <a:r>
              <a:rPr lang="fr-FR" sz="1400" dirty="0"/>
              <a:t>un site web permettant de visualiser en temps réel et différé les entrées/sorties du Parc des Moulins. </a:t>
            </a:r>
          </a:p>
          <a:p>
            <a:r>
              <a:rPr lang="fr-FR" dirty="0"/>
              <a:t>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14" y="2675298"/>
            <a:ext cx="2610158" cy="313219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274" y="2579709"/>
            <a:ext cx="3509730" cy="350973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533" y="2778738"/>
            <a:ext cx="2956816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1" y="1133619"/>
            <a:ext cx="12192000" cy="523732"/>
          </a:xfrm>
        </p:spPr>
        <p:txBody>
          <a:bodyPr>
            <a:noAutofit/>
          </a:bodyPr>
          <a:lstStyle/>
          <a:p>
            <a:pPr algn="ctr"/>
            <a:r>
              <a:rPr lang="fr-FR" sz="2800" dirty="0" smtClean="0"/>
              <a:t>Présentation des différentes solutions technologiques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887413" y="1824631"/>
            <a:ext cx="10217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400" dirty="0" smtClean="0"/>
              <a:t>Créer </a:t>
            </a:r>
            <a:r>
              <a:rPr lang="fr-FR" sz="1400" dirty="0"/>
              <a:t>un site web permettant de visualiser en temps réel et différé les entrées/sorties du Parc des Moulins. </a:t>
            </a:r>
          </a:p>
          <a:p>
            <a:r>
              <a:rPr lang="fr-FR" dirty="0"/>
              <a:t>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9987">
            <a:off x="2863906" y="2448796"/>
            <a:ext cx="6464186" cy="3636105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4687504" y="2301684"/>
            <a:ext cx="3320716" cy="3570972"/>
          </a:xfrm>
          <a:prstGeom prst="math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30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1" y="1133619"/>
            <a:ext cx="12192000" cy="523732"/>
          </a:xfrm>
        </p:spPr>
        <p:txBody>
          <a:bodyPr>
            <a:noAutofit/>
          </a:bodyPr>
          <a:lstStyle/>
          <a:p>
            <a:pPr algn="ctr"/>
            <a:r>
              <a:rPr lang="fr-FR" sz="2800" dirty="0" smtClean="0"/>
              <a:t>Présentation des différentes solutions technologiques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887413" y="1824631"/>
            <a:ext cx="10217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400" dirty="0" smtClean="0"/>
              <a:t>Créer </a:t>
            </a:r>
            <a:r>
              <a:rPr lang="fr-FR" sz="1400" dirty="0"/>
              <a:t>un site web permettant de visualiser en temps réel et différé les entrées/sorties du Parc des Moulins. </a:t>
            </a:r>
          </a:p>
          <a:p>
            <a:r>
              <a:rPr lang="fr-FR" dirty="0"/>
              <a:t>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8892">
            <a:off x="-1293940" y="2751078"/>
            <a:ext cx="4596508" cy="258553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912910" y="2554989"/>
            <a:ext cx="288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Extérieur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912910" y="2986272"/>
            <a:ext cx="432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Connexion Internet (wifi / Câbles)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911304" y="3494808"/>
            <a:ext cx="203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Protocole FTP</a:t>
            </a:r>
            <a:endParaRPr lang="fr-FR" dirty="0"/>
          </a:p>
        </p:txBody>
      </p:sp>
      <p:sp>
        <p:nvSpPr>
          <p:cNvPr id="3" name="Flèche droite 2"/>
          <p:cNvSpPr/>
          <p:nvPr/>
        </p:nvSpPr>
        <p:spPr>
          <a:xfrm>
            <a:off x="5043638" y="3494808"/>
            <a:ext cx="452387" cy="36933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5547033" y="3493202"/>
            <a:ext cx="268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Files Transfert Protocol</a:t>
            </a:r>
            <a:endParaRPr lang="fr-FR" dirty="0"/>
          </a:p>
        </p:txBody>
      </p:sp>
      <p:sp>
        <p:nvSpPr>
          <p:cNvPr id="16" name="Flèche droite 15"/>
          <p:cNvSpPr/>
          <p:nvPr/>
        </p:nvSpPr>
        <p:spPr>
          <a:xfrm>
            <a:off x="8229600" y="3493202"/>
            <a:ext cx="452387" cy="36933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8556860" y="3493202"/>
            <a:ext cx="38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Partage de fichiers sur réseau TCP/IP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662413" y="3815466"/>
            <a:ext cx="429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TCP : Transmission Control Protocol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746612" y="4090151"/>
            <a:ext cx="429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IP : Internet Protocol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2909698" y="4465353"/>
            <a:ext cx="203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Infrarouge</a:t>
            </a:r>
            <a:endParaRPr lang="fr-FR" dirty="0"/>
          </a:p>
        </p:txBody>
      </p:sp>
      <p:sp>
        <p:nvSpPr>
          <p:cNvPr id="21" name="Flèche droite 20"/>
          <p:cNvSpPr/>
          <p:nvPr/>
        </p:nvSpPr>
        <p:spPr>
          <a:xfrm>
            <a:off x="4650956" y="4465353"/>
            <a:ext cx="452387" cy="36933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5084135" y="4459994"/>
            <a:ext cx="268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Vision nocturne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2908092" y="4839134"/>
            <a:ext cx="258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Indice protection</a:t>
            </a:r>
            <a:endParaRPr lang="fr-FR" dirty="0"/>
          </a:p>
        </p:txBody>
      </p:sp>
      <p:sp>
        <p:nvSpPr>
          <p:cNvPr id="24" name="Flèche droite 23"/>
          <p:cNvSpPr/>
          <p:nvPr/>
        </p:nvSpPr>
        <p:spPr>
          <a:xfrm>
            <a:off x="5356460" y="4827786"/>
            <a:ext cx="452387" cy="36933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5874293" y="4853997"/>
            <a:ext cx="335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Norme de classification IP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2919713" y="5299106"/>
            <a:ext cx="258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Indice protection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67" y="6012593"/>
            <a:ext cx="8629650" cy="67627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436" y="4184798"/>
            <a:ext cx="3162831" cy="25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3" grpId="0" animBg="1"/>
      <p:bldP spid="15" grpId="0"/>
      <p:bldP spid="16" grpId="0" animBg="1"/>
      <p:bldP spid="17" grpId="0"/>
      <p:bldP spid="5" grpId="0"/>
      <p:bldP spid="19" grpId="0"/>
      <p:bldP spid="20" grpId="0"/>
      <p:bldP spid="21" grpId="0" animBg="1"/>
      <p:bldP spid="22" grpId="0"/>
      <p:bldP spid="23" grpId="0"/>
      <p:bldP spid="24" grpId="0" animBg="1"/>
      <p:bldP spid="25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1" y="1133619"/>
            <a:ext cx="12192000" cy="523732"/>
          </a:xfrm>
        </p:spPr>
        <p:txBody>
          <a:bodyPr>
            <a:noAutofit/>
          </a:bodyPr>
          <a:lstStyle/>
          <a:p>
            <a:pPr algn="ctr"/>
            <a:r>
              <a:rPr lang="fr-FR" sz="2800" dirty="0" smtClean="0"/>
              <a:t>Présentation des différentes solutions technologiques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876879" y="1963202"/>
            <a:ext cx="98577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smtClean="0"/>
              <a:t>Assurer l’ouverture et la fermeture automatique d’un portail selon des horaires prédéfinis par le responsable.</a:t>
            </a:r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ttp://stmcreation.net/wp-content/uploads/2015/09/creation-site-internet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5670">
            <a:off x="582078" y="2753169"/>
            <a:ext cx="1323613" cy="87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214">
            <a:off x="10107556" y="3390050"/>
            <a:ext cx="1713158" cy="1284868"/>
          </a:xfrm>
          <a:prstGeom prst="rect">
            <a:avLst/>
          </a:prstGeom>
        </p:spPr>
      </p:pic>
      <p:pic>
        <p:nvPicPr>
          <p:cNvPr id="1032" name="Picture 8" descr="http://www.alsacreations.com/xmedia/doc/full/type-datetime-chrom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71" y="5179439"/>
            <a:ext cx="814175" cy="12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7"/>
          <a:srcRect t="-116" b="1292"/>
          <a:stretch/>
        </p:blipFill>
        <p:spPr>
          <a:xfrm>
            <a:off x="2749121" y="2830508"/>
            <a:ext cx="6867525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1" y="1133619"/>
            <a:ext cx="12192000" cy="523732"/>
          </a:xfrm>
        </p:spPr>
        <p:txBody>
          <a:bodyPr>
            <a:noAutofit/>
          </a:bodyPr>
          <a:lstStyle/>
          <a:p>
            <a:pPr algn="ctr"/>
            <a:r>
              <a:rPr lang="fr-FR" sz="2800" dirty="0" smtClean="0"/>
              <a:t>Présentation des différentes solutions technologiques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876879" y="1963202"/>
            <a:ext cx="98577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smtClean="0"/>
              <a:t>Assurer l’ouverture et la fermeture automatique d’un portail selon des horaires prédéfinis par le responsable.</a:t>
            </a:r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ttp://stmcreation.net/wp-content/uploads/2015/09/creation-site-internet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5670">
            <a:off x="331328" y="2806632"/>
            <a:ext cx="1628536" cy="10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2930556" y="4007690"/>
            <a:ext cx="2887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Back End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2930556" y="2561877"/>
            <a:ext cx="2887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Front End</a:t>
            </a:r>
            <a:endParaRPr lang="fr-FR" sz="2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645747" y="3002360"/>
            <a:ext cx="38411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smtClean="0"/>
              <a:t>HTML (</a:t>
            </a:r>
            <a:r>
              <a:rPr lang="fr-FR" sz="1400" dirty="0" err="1" smtClean="0"/>
              <a:t>HypertText</a:t>
            </a:r>
            <a:r>
              <a:rPr lang="fr-FR" sz="1400" dirty="0" smtClean="0"/>
              <a:t> </a:t>
            </a:r>
            <a:r>
              <a:rPr lang="fr-FR" sz="1400" dirty="0" err="1" smtClean="0"/>
              <a:t>Markup</a:t>
            </a:r>
            <a:r>
              <a:rPr lang="fr-FR" sz="1400" dirty="0" smtClean="0"/>
              <a:t> </a:t>
            </a:r>
            <a:r>
              <a:rPr lang="fr-FR" sz="1400" dirty="0" err="1" smtClean="0"/>
              <a:t>Language</a:t>
            </a:r>
            <a:r>
              <a:rPr lang="fr-FR" sz="1400" dirty="0" smtClean="0"/>
              <a:t>)  </a:t>
            </a:r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3645747" y="3386393"/>
            <a:ext cx="38411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smtClean="0"/>
              <a:t>CSS (Cascade Style </a:t>
            </a:r>
            <a:r>
              <a:rPr lang="fr-FR" sz="1400" dirty="0" err="1" smtClean="0"/>
              <a:t>sheets</a:t>
            </a:r>
            <a:r>
              <a:rPr lang="fr-FR" sz="1400" dirty="0" smtClean="0"/>
              <a:t>)</a:t>
            </a:r>
          </a:p>
          <a:p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3645747" y="3659804"/>
            <a:ext cx="38411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smtClean="0"/>
              <a:t>JS (Java Script)</a:t>
            </a:r>
          </a:p>
          <a:p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5" name="Accolade fermante 4"/>
          <p:cNvSpPr/>
          <p:nvPr/>
        </p:nvSpPr>
        <p:spPr>
          <a:xfrm>
            <a:off x="6506678" y="3388067"/>
            <a:ext cx="211755" cy="653451"/>
          </a:xfrm>
          <a:prstGeom prst="rightBrac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6718433" y="3517488"/>
            <a:ext cx="38411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Bootstrap</a:t>
            </a:r>
            <a:endParaRPr lang="fr-FR" sz="1400" dirty="0" smtClean="0"/>
          </a:p>
          <a:p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3645747" y="4431950"/>
            <a:ext cx="30165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smtClean="0"/>
              <a:t>PHP (HyperText </a:t>
            </a:r>
            <a:r>
              <a:rPr lang="fr-FR" sz="1400" dirty="0" err="1" smtClean="0"/>
              <a:t>Preprocessor</a:t>
            </a:r>
            <a:r>
              <a:rPr lang="fr-FR" sz="1400" dirty="0" smtClean="0"/>
              <a:t>)</a:t>
            </a:r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645747" y="4727511"/>
            <a:ext cx="52592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smtClean="0"/>
              <a:t>SGBD (Système gestion de base de donnée) </a:t>
            </a:r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3" name="Flèche droite 22"/>
          <p:cNvSpPr/>
          <p:nvPr/>
        </p:nvSpPr>
        <p:spPr>
          <a:xfrm>
            <a:off x="7886647" y="4696733"/>
            <a:ext cx="452387" cy="36933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8344475" y="4696733"/>
            <a:ext cx="8434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MySQL</a:t>
            </a:r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5" name="Flèche droite 24"/>
          <p:cNvSpPr/>
          <p:nvPr/>
        </p:nvSpPr>
        <p:spPr>
          <a:xfrm>
            <a:off x="9215911" y="4665955"/>
            <a:ext cx="452387" cy="36933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9781850" y="4696733"/>
            <a:ext cx="22807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Logique </a:t>
            </a:r>
            <a:r>
              <a:rPr lang="fr-FR" sz="1400" dirty="0"/>
              <a:t>client/serveur</a:t>
            </a:r>
            <a:endParaRPr lang="fr-FR" sz="1200" dirty="0"/>
          </a:p>
          <a:p>
            <a:pPr algn="r"/>
            <a:endParaRPr lang="fr-FR" sz="12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l="-30816" r="30816" b="1732"/>
          <a:stretch/>
        </p:blipFill>
        <p:spPr>
          <a:xfrm>
            <a:off x="462040" y="5109058"/>
            <a:ext cx="3544602" cy="163159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112840" y="5024592"/>
            <a:ext cx="1424851" cy="939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10156770" y="6043373"/>
            <a:ext cx="1155810" cy="75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/>
          <p:cNvCxnSpPr>
            <a:stCxn id="12" idx="3"/>
          </p:cNvCxnSpPr>
          <p:nvPr/>
        </p:nvCxnSpPr>
        <p:spPr>
          <a:xfrm flipV="1">
            <a:off x="7431170" y="5930173"/>
            <a:ext cx="681670" cy="473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75360" y="6024657"/>
            <a:ext cx="1155810" cy="75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avec flèche 35"/>
          <p:cNvCxnSpPr>
            <a:endCxn id="30" idx="1"/>
          </p:cNvCxnSpPr>
          <p:nvPr/>
        </p:nvCxnSpPr>
        <p:spPr>
          <a:xfrm>
            <a:off x="9537691" y="5924855"/>
            <a:ext cx="619079" cy="4974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6275360" y="6207004"/>
            <a:ext cx="1155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Site</a:t>
            </a:r>
            <a:endParaRPr lang="fr-FR" sz="1400" dirty="0"/>
          </a:p>
        </p:txBody>
      </p:sp>
      <p:sp>
        <p:nvSpPr>
          <p:cNvPr id="40" name="ZoneTexte 39"/>
          <p:cNvSpPr txBox="1"/>
          <p:nvPr/>
        </p:nvSpPr>
        <p:spPr>
          <a:xfrm>
            <a:off x="8112840" y="5291202"/>
            <a:ext cx="142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MySQL</a:t>
            </a:r>
            <a:endParaRPr lang="fr-FR" sz="14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0156769" y="6218878"/>
            <a:ext cx="1155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/>
              <a:t>Raspberry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68128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8" grpId="0"/>
      <p:bldP spid="5" grpId="0" animBg="1"/>
      <p:bldP spid="20" grpId="0"/>
      <p:bldP spid="21" grpId="0"/>
      <p:bldP spid="22" grpId="0"/>
      <p:bldP spid="23" grpId="0" animBg="1"/>
      <p:bldP spid="24" grpId="0"/>
      <p:bldP spid="25" grpId="0" animBg="1"/>
      <p:bldP spid="26" grpId="0"/>
      <p:bldP spid="29" grpId="0" animBg="1"/>
      <p:bldP spid="30" grpId="0" animBg="1"/>
      <p:bldP spid="12" grpId="0" animBg="1"/>
      <p:bldP spid="35" grpId="0"/>
      <p:bldP spid="40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622433" y="1133619"/>
            <a:ext cx="12192000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6413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1" y="1133619"/>
            <a:ext cx="12192000" cy="523732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 smtClean="0"/>
              <a:t>Éco-conception</a:t>
            </a:r>
            <a:r>
              <a:rPr lang="fr-FR" sz="2800" dirty="0" smtClean="0"/>
              <a:t> et développement durable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247738" y="2218105"/>
            <a:ext cx="469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Faible consommation du </a:t>
            </a:r>
            <a:r>
              <a:rPr lang="fr-FR" dirty="0" err="1" smtClean="0"/>
              <a:t>Raspberry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5590902" y="2218105"/>
            <a:ext cx="38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3,5W = 3,5x10</a:t>
            </a:r>
            <a:r>
              <a:rPr lang="fr-FR" baseline="30000" dirty="0" smtClean="0"/>
              <a:t>-3 </a:t>
            </a:r>
            <a:r>
              <a:rPr lang="fr-FR" dirty="0"/>
              <a:t>K</a:t>
            </a:r>
            <a:r>
              <a:rPr lang="fr-FR" dirty="0" smtClean="0"/>
              <a:t>Wh</a:t>
            </a:r>
            <a:r>
              <a:rPr lang="fr-FR" baseline="30000" dirty="0" smtClean="0"/>
              <a:t> </a:t>
            </a:r>
          </a:p>
        </p:txBody>
      </p:sp>
      <p:sp>
        <p:nvSpPr>
          <p:cNvPr id="30" name="Flèche droite 29"/>
          <p:cNvSpPr/>
          <p:nvPr/>
        </p:nvSpPr>
        <p:spPr>
          <a:xfrm>
            <a:off x="5938788" y="2218105"/>
            <a:ext cx="452387" cy="36933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 droite 30"/>
          <p:cNvSpPr/>
          <p:nvPr/>
        </p:nvSpPr>
        <p:spPr>
          <a:xfrm>
            <a:off x="5938787" y="2871018"/>
            <a:ext cx="452387" cy="36933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164980" y="2871018"/>
            <a:ext cx="38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3,5x10</a:t>
            </a:r>
            <a:r>
              <a:rPr lang="fr-FR" baseline="30000" dirty="0" smtClean="0"/>
              <a:t>-3</a:t>
            </a:r>
            <a:r>
              <a:rPr lang="fr-FR" dirty="0" smtClean="0"/>
              <a:t> x 24 x 365 = 30,66 KWh</a:t>
            </a:r>
            <a:endParaRPr lang="fr-FR" baseline="30000" dirty="0" smtClean="0"/>
          </a:p>
        </p:txBody>
      </p:sp>
      <p:sp>
        <p:nvSpPr>
          <p:cNvPr id="33" name="Flèche droite 32"/>
          <p:cNvSpPr/>
          <p:nvPr/>
        </p:nvSpPr>
        <p:spPr>
          <a:xfrm>
            <a:off x="5938786" y="3397015"/>
            <a:ext cx="452387" cy="36933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5656903" y="3357009"/>
            <a:ext cx="38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30,66 x 0,1329 = 4,07€</a:t>
            </a:r>
            <a:endParaRPr lang="fr-FR" baseline="30000" dirty="0" smtClean="0"/>
          </a:p>
        </p:txBody>
      </p:sp>
      <p:sp>
        <p:nvSpPr>
          <p:cNvPr id="36" name="ZoneTexte 35"/>
          <p:cNvSpPr txBox="1"/>
          <p:nvPr/>
        </p:nvSpPr>
        <p:spPr>
          <a:xfrm>
            <a:off x="1247738" y="4049928"/>
            <a:ext cx="469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Utilisation d’énergie renouvelable 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1247737" y="5228838"/>
            <a:ext cx="469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Normes ROHS et DEEE</a:t>
            </a:r>
          </a:p>
        </p:txBody>
      </p:sp>
    </p:spTree>
    <p:extLst>
      <p:ext uri="{BB962C8B-B14F-4D97-AF65-F5344CB8AC3E}">
        <p14:creationId xmlns:p14="http://schemas.microsoft.com/office/powerpoint/2010/main" val="20998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7" grpId="0"/>
      <p:bldP spid="29" grpId="0"/>
      <p:bldP spid="30" grpId="0" animBg="1"/>
      <p:bldP spid="31" grpId="0" animBg="1"/>
      <p:bldP spid="32" grpId="0"/>
      <p:bldP spid="33" grpId="0" animBg="1"/>
      <p:bldP spid="35" grpId="0"/>
      <p:bldP spid="36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9" name="Sous-titre 10"/>
          <p:cNvSpPr txBox="1">
            <a:spLocks/>
          </p:cNvSpPr>
          <p:nvPr/>
        </p:nvSpPr>
        <p:spPr>
          <a:xfrm>
            <a:off x="1271657" y="1133619"/>
            <a:ext cx="10255637" cy="579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2800" dirty="0" smtClean="0"/>
              <a:t>Sommaire</a:t>
            </a:r>
            <a:endParaRPr lang="fr-FR" sz="2800" dirty="0"/>
          </a:p>
        </p:txBody>
      </p:sp>
      <p:sp>
        <p:nvSpPr>
          <p:cNvPr id="11" name="Sous-titre 10"/>
          <p:cNvSpPr txBox="1">
            <a:spLocks/>
          </p:cNvSpPr>
          <p:nvPr/>
        </p:nvSpPr>
        <p:spPr>
          <a:xfrm>
            <a:off x="0" y="1965642"/>
            <a:ext cx="12191999" cy="579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fr-FR" sz="1200" dirty="0" smtClean="0"/>
              <a:t>Présentation principale du projet </a:t>
            </a:r>
            <a:endParaRPr lang="fr-FR" sz="1200" dirty="0"/>
          </a:p>
        </p:txBody>
      </p:sp>
      <p:sp>
        <p:nvSpPr>
          <p:cNvPr id="13" name="Sous-titre 10"/>
          <p:cNvSpPr txBox="1">
            <a:spLocks/>
          </p:cNvSpPr>
          <p:nvPr/>
        </p:nvSpPr>
        <p:spPr>
          <a:xfrm>
            <a:off x="4116" y="2455792"/>
            <a:ext cx="12191999" cy="579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fr-FR" sz="1200" dirty="0" smtClean="0"/>
              <a:t>Présentation du groupe de travail</a:t>
            </a:r>
            <a:endParaRPr lang="fr-FR" sz="1200" dirty="0"/>
          </a:p>
        </p:txBody>
      </p:sp>
      <p:sp>
        <p:nvSpPr>
          <p:cNvPr id="14" name="Sous-titre 10"/>
          <p:cNvSpPr txBox="1">
            <a:spLocks/>
          </p:cNvSpPr>
          <p:nvPr/>
        </p:nvSpPr>
        <p:spPr>
          <a:xfrm>
            <a:off x="714370" y="2939971"/>
            <a:ext cx="12191999" cy="579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fr-FR" sz="1200" dirty="0" smtClean="0"/>
              <a:t>Présentation des différentes solutions technologiques</a:t>
            </a:r>
            <a:endParaRPr lang="fr-FR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ous-titre 10"/>
          <p:cNvSpPr txBox="1">
            <a:spLocks/>
          </p:cNvSpPr>
          <p:nvPr/>
        </p:nvSpPr>
        <p:spPr>
          <a:xfrm>
            <a:off x="433138" y="3424150"/>
            <a:ext cx="12191998" cy="579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fr-FR" sz="1200" dirty="0" err="1"/>
              <a:t>Eco-Conception</a:t>
            </a:r>
            <a:r>
              <a:rPr lang="fr-FR" sz="1200" dirty="0"/>
              <a:t> et Développement durable   </a:t>
            </a:r>
          </a:p>
        </p:txBody>
      </p:sp>
    </p:spTree>
    <p:extLst>
      <p:ext uri="{BB962C8B-B14F-4D97-AF65-F5344CB8AC3E}">
        <p14:creationId xmlns:p14="http://schemas.microsoft.com/office/powerpoint/2010/main" val="249117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ous-titre 10"/>
          <p:cNvSpPr txBox="1">
            <a:spLocks/>
          </p:cNvSpPr>
          <p:nvPr/>
        </p:nvSpPr>
        <p:spPr>
          <a:xfrm>
            <a:off x="0" y="2054445"/>
            <a:ext cx="12192000" cy="950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fr-FR" dirty="0"/>
          </a:p>
          <a:p>
            <a:pPr algn="ctr"/>
            <a:r>
              <a:rPr lang="fr-FR" sz="1600" b="1" dirty="0"/>
              <a:t>Aménager les différentes entrées du Parc des Moulins afin qu’elles soient hiérarchisées et </a:t>
            </a:r>
            <a:r>
              <a:rPr lang="fr-FR" sz="1600" b="1" dirty="0" err="1"/>
              <a:t>sécurisÉES</a:t>
            </a:r>
            <a:endParaRPr lang="fr-FR" sz="1600" b="1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</a:t>
            </a:r>
          </a:p>
          <a:p>
            <a:pPr algn="ctr"/>
            <a:endParaRPr lang="fr-FR" dirty="0" smtClean="0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9" name="Sous-titre 10"/>
          <p:cNvSpPr txBox="1">
            <a:spLocks/>
          </p:cNvSpPr>
          <p:nvPr/>
        </p:nvSpPr>
        <p:spPr>
          <a:xfrm>
            <a:off x="1271657" y="1133618"/>
            <a:ext cx="10255637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2800" dirty="0" smtClean="0"/>
              <a:t>Le projet ?</a:t>
            </a:r>
            <a:endParaRPr lang="fr-FR" sz="2800" dirty="0"/>
          </a:p>
        </p:txBody>
      </p:sp>
      <p:sp>
        <p:nvSpPr>
          <p:cNvPr id="11" name="Sous-titre 10"/>
          <p:cNvSpPr txBox="1">
            <a:spLocks/>
          </p:cNvSpPr>
          <p:nvPr/>
        </p:nvSpPr>
        <p:spPr>
          <a:xfrm>
            <a:off x="0" y="1339563"/>
            <a:ext cx="12191999" cy="950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fr-FR" dirty="0"/>
          </a:p>
          <a:p>
            <a:pPr algn="ctr"/>
            <a:r>
              <a:rPr lang="fr-FR" sz="1000" dirty="0"/>
              <a:t> Augmenter l’attractivité de l’Éco-Parc des Moulins en développant des activités culturelles et de loisirs tout en s’inscrivant dans une démarche d’</a:t>
            </a:r>
            <a:r>
              <a:rPr lang="fr-FR" sz="1000" dirty="0" err="1"/>
              <a:t>éco-conception</a:t>
            </a:r>
            <a:r>
              <a:rPr lang="fr-FR" sz="1000" dirty="0"/>
              <a:t> et/ou de développement durable</a:t>
            </a:r>
            <a:r>
              <a:rPr lang="fr-FR" dirty="0"/>
              <a:t>. 	</a:t>
            </a:r>
          </a:p>
          <a:p>
            <a:endParaRPr lang="fr-FR" dirty="0"/>
          </a:p>
          <a:p>
            <a:pPr algn="ctr"/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71" y="3357833"/>
            <a:ext cx="4741428" cy="233599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19" y="3172779"/>
            <a:ext cx="3445975" cy="270610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15" name="ZoneTexte 14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58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11" name="Sous-titre 10"/>
          <p:cNvSpPr txBox="1">
            <a:spLocks/>
          </p:cNvSpPr>
          <p:nvPr/>
        </p:nvSpPr>
        <p:spPr>
          <a:xfrm>
            <a:off x="1655201" y="3915745"/>
            <a:ext cx="3105145" cy="950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1200" dirty="0" smtClean="0"/>
              <a:t>Accès « rue G. le bé »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30" y="1420859"/>
            <a:ext cx="3609970" cy="20278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6434" y="1865228"/>
            <a:ext cx="2027824" cy="113908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11" y="1394162"/>
            <a:ext cx="3657497" cy="2054520"/>
          </a:xfrm>
          <a:prstGeom prst="rect">
            <a:avLst/>
          </a:prstGeom>
        </p:spPr>
      </p:pic>
      <p:sp>
        <p:nvSpPr>
          <p:cNvPr id="15" name="Sous-titre 10"/>
          <p:cNvSpPr txBox="1">
            <a:spLocks/>
          </p:cNvSpPr>
          <p:nvPr/>
        </p:nvSpPr>
        <p:spPr>
          <a:xfrm>
            <a:off x="6924677" y="964631"/>
            <a:ext cx="4124323" cy="950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1200" dirty="0" smtClean="0"/>
              <a:t>Accès « </a:t>
            </a:r>
            <a:r>
              <a:rPr lang="fr-FR" sz="1200" dirty="0"/>
              <a:t>Rue des Bas </a:t>
            </a:r>
            <a:r>
              <a:rPr lang="fr-FR" sz="1200" dirty="0" err="1" smtClean="0"/>
              <a:t>TrÉvois</a:t>
            </a:r>
            <a:r>
              <a:rPr lang="fr-FR" sz="1200" dirty="0" smtClean="0"/>
              <a:t> »</a:t>
            </a:r>
            <a:endParaRPr lang="fr-FR" sz="1200" dirty="0"/>
          </a:p>
          <a:p>
            <a:pPr algn="ctr"/>
            <a:r>
              <a:rPr lang="fr-FR" sz="1200" dirty="0" smtClean="0"/>
              <a:t> »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01" y="4248150"/>
            <a:ext cx="4240698" cy="2347912"/>
          </a:xfrm>
          <a:prstGeom prst="rect">
            <a:avLst/>
          </a:prstGeom>
        </p:spPr>
      </p:pic>
      <p:sp>
        <p:nvSpPr>
          <p:cNvPr id="16" name="Sous-titre 10"/>
          <p:cNvSpPr txBox="1">
            <a:spLocks/>
          </p:cNvSpPr>
          <p:nvPr/>
        </p:nvSpPr>
        <p:spPr>
          <a:xfrm>
            <a:off x="2228854" y="1113815"/>
            <a:ext cx="3105145" cy="950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1200" dirty="0" smtClean="0"/>
              <a:t>Accès « rue des ponts »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947" y="4248147"/>
            <a:ext cx="4010024" cy="2428700"/>
          </a:xfrm>
          <a:prstGeom prst="rect">
            <a:avLst/>
          </a:prstGeom>
        </p:spPr>
      </p:pic>
      <p:sp>
        <p:nvSpPr>
          <p:cNvPr id="18" name="Sous-titre 10"/>
          <p:cNvSpPr txBox="1">
            <a:spLocks/>
          </p:cNvSpPr>
          <p:nvPr/>
        </p:nvSpPr>
        <p:spPr>
          <a:xfrm>
            <a:off x="7532126" y="3953845"/>
            <a:ext cx="3105145" cy="950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1200" dirty="0" smtClean="0"/>
              <a:t>Accès « rue de la providence »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786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1" y="1133618"/>
            <a:ext cx="12192000" cy="1947333"/>
          </a:xfrm>
        </p:spPr>
        <p:txBody>
          <a:bodyPr>
            <a:noAutofit/>
          </a:bodyPr>
          <a:lstStyle/>
          <a:p>
            <a:pPr algn="ctr"/>
            <a:r>
              <a:rPr lang="fr-FR" sz="2800" dirty="0"/>
              <a:t>Présentation</a:t>
            </a:r>
            <a:r>
              <a:rPr lang="fr-FR" sz="2800" dirty="0" smtClean="0"/>
              <a:t> du groupe de travail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3124" y="2199503"/>
            <a:ext cx="2973860" cy="35010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361935" y="2199503"/>
            <a:ext cx="2973860" cy="35010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130746" y="2179822"/>
            <a:ext cx="2973860" cy="35010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8130745" y="2306595"/>
            <a:ext cx="297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Aurélien LALOUETTE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593124" y="2306595"/>
            <a:ext cx="297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Gaëtan MARMILLON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361935" y="2306595"/>
            <a:ext cx="29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Solène PRIEUR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467599" y="2867964"/>
            <a:ext cx="3204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fr-FR" sz="1200" dirty="0" smtClean="0"/>
              <a:t>Spécialité SIN</a:t>
            </a:r>
            <a:endParaRPr lang="fr-FR" sz="1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593123" y="2903599"/>
            <a:ext cx="297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1200" dirty="0" smtClean="0"/>
              <a:t>Spécialité EE</a:t>
            </a:r>
            <a:endParaRPr lang="fr-FR" sz="1100" dirty="0"/>
          </a:p>
          <a:p>
            <a:r>
              <a:rPr lang="fr-FR" dirty="0"/>
              <a:t>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3695626" y="2872076"/>
            <a:ext cx="3204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fr-FR" sz="1200" dirty="0" smtClean="0"/>
              <a:t>Spécialité AC</a:t>
            </a:r>
            <a:endParaRPr lang="fr-FR" sz="1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806623" y="3167457"/>
            <a:ext cx="2970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dirty="0" smtClean="0"/>
              <a:t>Choisir et dimensionner la motorisation d’un portail.</a:t>
            </a:r>
            <a:r>
              <a:rPr lang="fr-FR" sz="1100" dirty="0"/>
              <a:t>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19" name="ZoneTexte 18"/>
          <p:cNvSpPr txBox="1"/>
          <p:nvPr/>
        </p:nvSpPr>
        <p:spPr>
          <a:xfrm>
            <a:off x="806623" y="3605607"/>
            <a:ext cx="29706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dirty="0"/>
              <a:t>Choisir et dimensionner l'éclairage de </a:t>
            </a:r>
            <a:r>
              <a:rPr lang="fr-FR" sz="1100" dirty="0" smtClean="0"/>
              <a:t>l'entrée.</a:t>
            </a:r>
            <a:r>
              <a:rPr lang="fr-FR" sz="1100" dirty="0"/>
              <a:t>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816147" y="4043757"/>
            <a:ext cx="28890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dirty="0" smtClean="0"/>
              <a:t>Dimension un système de production d’énergie autonome pour l’entrée.</a:t>
            </a: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825672" y="4681932"/>
            <a:ext cx="28890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dirty="0" smtClean="0"/>
              <a:t>Assurer le stockage de l’énergie.</a:t>
            </a: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2" name="ZoneTexte 21"/>
          <p:cNvSpPr txBox="1"/>
          <p:nvPr/>
        </p:nvSpPr>
        <p:spPr>
          <a:xfrm>
            <a:off x="825672" y="5053407"/>
            <a:ext cx="2889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dirty="0" smtClean="0"/>
              <a:t>Assurer la sécurité électrique de l’ensemble.</a:t>
            </a: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740448" y="3167457"/>
            <a:ext cx="2970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dirty="0"/>
              <a:t>Réaliser un état des lieux des différentes entrées existantes.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740449" y="3605607"/>
            <a:ext cx="25953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dirty="0"/>
              <a:t>Etablir un statut pour chacune d’elles (entrée principale, entrée de secours, entrée de service, …). 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5" name="ZoneTexte 24"/>
          <p:cNvSpPr txBox="1"/>
          <p:nvPr/>
        </p:nvSpPr>
        <p:spPr>
          <a:xfrm>
            <a:off x="4740449" y="4342355"/>
            <a:ext cx="2595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dirty="0"/>
              <a:t>Etablir un statut pour chacune d’elles (entrée principale, entrée de secours, entrée de service, …). </a:t>
            </a: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7" name="ZoneTexte 26"/>
          <p:cNvSpPr txBox="1"/>
          <p:nvPr/>
        </p:nvSpPr>
        <p:spPr>
          <a:xfrm>
            <a:off x="4740449" y="5154188"/>
            <a:ext cx="2595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dirty="0"/>
              <a:t> Proposer des aménagements pour les différentes entrées. 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8" name="ZoneTexte 27"/>
          <p:cNvSpPr txBox="1"/>
          <p:nvPr/>
        </p:nvSpPr>
        <p:spPr>
          <a:xfrm>
            <a:off x="8521873" y="3157932"/>
            <a:ext cx="25827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dirty="0" smtClean="0"/>
              <a:t>Assurer l’ouverture et la fermeture automatique d’un portail selon des horaires prédéfinis par le responsable.</a:t>
            </a:r>
            <a:endParaRPr lang="fr-FR" sz="11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9" name="ZoneTexte 28"/>
          <p:cNvSpPr txBox="1"/>
          <p:nvPr/>
        </p:nvSpPr>
        <p:spPr>
          <a:xfrm>
            <a:off x="8521873" y="3950043"/>
            <a:ext cx="258273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dirty="0" smtClean="0"/>
              <a:t>Alerter le responsable du parc en cas de détection de défauts sur l’installation.</a:t>
            </a:r>
            <a:endParaRPr lang="fr-FR" sz="11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30" name="ZoneTexte 29"/>
          <p:cNvSpPr txBox="1"/>
          <p:nvPr/>
        </p:nvSpPr>
        <p:spPr>
          <a:xfrm>
            <a:off x="8521873" y="4626318"/>
            <a:ext cx="258273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100" dirty="0" smtClean="0"/>
              <a:t>Créer </a:t>
            </a:r>
            <a:r>
              <a:rPr lang="fr-FR" sz="1100" dirty="0"/>
              <a:t>un site web permettant de visualiser en temps réel et différé les entrées/sorties du Parc des Moulins. </a:t>
            </a:r>
          </a:p>
          <a:p>
            <a:r>
              <a:rPr lang="fr-FR" dirty="0"/>
              <a:t>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31" name="ZoneTexte 30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7649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3" grpId="0" animBg="1"/>
      <p:bldP spid="9" grpId="0" animBg="1"/>
      <p:bldP spid="12" grpId="0" animBg="1"/>
      <p:bldP spid="4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1" y="1133619"/>
            <a:ext cx="12192000" cy="523732"/>
          </a:xfrm>
        </p:spPr>
        <p:txBody>
          <a:bodyPr>
            <a:noAutofit/>
          </a:bodyPr>
          <a:lstStyle/>
          <a:p>
            <a:pPr algn="ctr"/>
            <a:r>
              <a:rPr lang="fr-FR" sz="2800" dirty="0" smtClean="0"/>
              <a:t>Présentation des différentes solutions technologiques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876879" y="1963202"/>
            <a:ext cx="98577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smtClean="0"/>
              <a:t>Assurer l’ouverture et la fermeture automatique d’un portail selon des horaires prédéfinis par le responsable.</a:t>
            </a:r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29" name="ZoneTexte 28"/>
          <p:cNvSpPr txBox="1"/>
          <p:nvPr/>
        </p:nvSpPr>
        <p:spPr>
          <a:xfrm>
            <a:off x="887413" y="3559518"/>
            <a:ext cx="91233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smtClean="0"/>
              <a:t>Alerter le responsable du parc en cas de détection de défauts sur l’installation.</a:t>
            </a:r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30" name="ZoneTexte 29"/>
          <p:cNvSpPr txBox="1"/>
          <p:nvPr/>
        </p:nvSpPr>
        <p:spPr>
          <a:xfrm>
            <a:off x="887413" y="5132607"/>
            <a:ext cx="10217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400" dirty="0" smtClean="0"/>
              <a:t>Créer </a:t>
            </a:r>
            <a:r>
              <a:rPr lang="fr-FR" sz="1400" dirty="0"/>
              <a:t>un site web permettant de visualiser en temps réel et différé les entrées/sorties du Parc des Moulins. </a:t>
            </a:r>
          </a:p>
          <a:p>
            <a:r>
              <a:rPr lang="fr-FR" dirty="0"/>
              <a:t>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31" name="ZoneTexte 30"/>
          <p:cNvSpPr txBox="1"/>
          <p:nvPr/>
        </p:nvSpPr>
        <p:spPr>
          <a:xfrm>
            <a:off x="1376719" y="2341054"/>
            <a:ext cx="227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 smtClean="0"/>
              <a:t>A l’aide d’un site Web</a:t>
            </a:r>
            <a:endParaRPr lang="fr-FR" sz="12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171450" indent="-171450" algn="r">
              <a:buFont typeface="Wingdings" panose="05000000000000000000" pitchFamily="2" charset="2"/>
              <a:buChar char="Ø"/>
            </a:pPr>
            <a:endParaRPr lang="fr-FR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4710469" y="2336462"/>
            <a:ext cx="2938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 smtClean="0"/>
              <a:t>Digicode avec  écran LCD</a:t>
            </a:r>
            <a:endParaRPr lang="fr-FR" sz="12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171450" indent="-171450" algn="r">
              <a:buFont typeface="Wingdings" panose="05000000000000000000" pitchFamily="2" charset="2"/>
              <a:buChar char="Ø"/>
            </a:pPr>
            <a:endParaRPr lang="fr-FR" sz="1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8472844" y="2288496"/>
            <a:ext cx="218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 smtClean="0"/>
              <a:t>Application mobile</a:t>
            </a:r>
            <a:endParaRPr lang="fr-FR" sz="12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171450" indent="-171450" algn="r">
              <a:buFont typeface="Wingdings" panose="05000000000000000000" pitchFamily="2" charset="2"/>
              <a:buChar char="Ø"/>
            </a:pPr>
            <a:endParaRPr lang="fr-FR" sz="1200" dirty="0"/>
          </a:p>
        </p:txBody>
      </p:sp>
      <p:sp>
        <p:nvSpPr>
          <p:cNvPr id="34" name="ZoneTexte 33"/>
          <p:cNvSpPr txBox="1"/>
          <p:nvPr/>
        </p:nvSpPr>
        <p:spPr>
          <a:xfrm>
            <a:off x="1376720" y="3874579"/>
            <a:ext cx="177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 smtClean="0"/>
              <a:t>Alerte SMS</a:t>
            </a:r>
            <a:endParaRPr lang="fr-FR" sz="12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171450" indent="-171450" algn="r">
              <a:buFont typeface="Wingdings" panose="05000000000000000000" pitchFamily="2" charset="2"/>
              <a:buChar char="Ø"/>
            </a:pPr>
            <a:endParaRPr lang="fr-FR" sz="1200" dirty="0"/>
          </a:p>
        </p:txBody>
      </p:sp>
      <p:sp>
        <p:nvSpPr>
          <p:cNvPr id="36" name="ZoneTexte 35"/>
          <p:cNvSpPr txBox="1"/>
          <p:nvPr/>
        </p:nvSpPr>
        <p:spPr>
          <a:xfrm>
            <a:off x="4700943" y="3879512"/>
            <a:ext cx="329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 smtClean="0"/>
              <a:t>Notification push (application mobile)</a:t>
            </a:r>
            <a:endParaRPr lang="fr-FR" sz="12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171450" indent="-171450" algn="r">
              <a:buFont typeface="Wingdings" panose="05000000000000000000" pitchFamily="2" charset="2"/>
              <a:buChar char="Ø"/>
            </a:pPr>
            <a:endParaRPr lang="fr-FR" sz="1200" dirty="0"/>
          </a:p>
        </p:txBody>
      </p:sp>
      <p:sp>
        <p:nvSpPr>
          <p:cNvPr id="37" name="ZoneTexte 36"/>
          <p:cNvSpPr txBox="1"/>
          <p:nvPr/>
        </p:nvSpPr>
        <p:spPr>
          <a:xfrm>
            <a:off x="8472844" y="3879171"/>
            <a:ext cx="2938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 smtClean="0"/>
              <a:t>Alerte Mail</a:t>
            </a:r>
            <a:endParaRPr lang="fr-FR" sz="12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171450" indent="-171450" algn="r">
              <a:buFont typeface="Wingdings" panose="05000000000000000000" pitchFamily="2" charset="2"/>
              <a:buChar char="Ø"/>
            </a:pPr>
            <a:endParaRPr lang="fr-FR" sz="1200" dirty="0"/>
          </a:p>
        </p:txBody>
      </p:sp>
      <p:sp>
        <p:nvSpPr>
          <p:cNvPr id="38" name="ZoneTexte 37"/>
          <p:cNvSpPr txBox="1"/>
          <p:nvPr/>
        </p:nvSpPr>
        <p:spPr>
          <a:xfrm>
            <a:off x="1376719" y="5539324"/>
            <a:ext cx="227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 smtClean="0"/>
              <a:t>Caméra de surveillance </a:t>
            </a:r>
            <a:endParaRPr lang="fr-FR" sz="12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171450" indent="-171450" algn="r">
              <a:buFont typeface="Wingdings" panose="05000000000000000000" pitchFamily="2" charset="2"/>
              <a:buChar char="Ø"/>
            </a:pPr>
            <a:endParaRPr lang="fr-FR" sz="1200" dirty="0"/>
          </a:p>
        </p:txBody>
      </p:sp>
      <p:sp>
        <p:nvSpPr>
          <p:cNvPr id="39" name="ZoneTexte 38"/>
          <p:cNvSpPr txBox="1"/>
          <p:nvPr/>
        </p:nvSpPr>
        <p:spPr>
          <a:xfrm>
            <a:off x="4700943" y="5554881"/>
            <a:ext cx="2452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 smtClean="0"/>
              <a:t>Capteur de comptage</a:t>
            </a:r>
            <a:endParaRPr lang="fr-FR" sz="12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171450" indent="-171450" algn="r">
              <a:buFont typeface="Wingdings" panose="05000000000000000000" pitchFamily="2" charset="2"/>
              <a:buChar char="Ø"/>
            </a:pPr>
            <a:endParaRPr lang="fr-FR" sz="1200" dirty="0"/>
          </a:p>
        </p:txBody>
      </p:sp>
      <p:sp>
        <p:nvSpPr>
          <p:cNvPr id="40" name="ZoneTexte 39"/>
          <p:cNvSpPr txBox="1"/>
          <p:nvPr/>
        </p:nvSpPr>
        <p:spPr>
          <a:xfrm>
            <a:off x="8472844" y="5574493"/>
            <a:ext cx="245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 smtClean="0"/>
              <a:t>Contact fin de course </a:t>
            </a:r>
          </a:p>
          <a:p>
            <a:r>
              <a:rPr lang="fr-FR" sz="1200" dirty="0" smtClean="0"/>
              <a:t>(hypothèse porte tourniquet)</a:t>
            </a:r>
            <a:endParaRPr lang="fr-FR" sz="12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171450" indent="-171450" algn="r">
              <a:buFont typeface="Wingdings" panose="05000000000000000000" pitchFamily="2" charset="2"/>
              <a:buChar char="Ø"/>
            </a:pPr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ttp://stmcreation.net/wp-content/uploads/2015/09/creation-site-internet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63" y="2632673"/>
            <a:ext cx="1323613" cy="87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21" y="2467609"/>
            <a:ext cx="1713158" cy="1284868"/>
          </a:xfrm>
          <a:prstGeom prst="rect">
            <a:avLst/>
          </a:prstGeom>
        </p:spPr>
      </p:pic>
      <p:pic>
        <p:nvPicPr>
          <p:cNvPr id="1032" name="Picture 8" descr="http://www.alsacreations.com/xmedia/doc/full/type-datetime-chrom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132" y="2596978"/>
            <a:ext cx="814175" cy="12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51" y="4075146"/>
            <a:ext cx="1136393" cy="1136393"/>
          </a:xfrm>
          <a:prstGeom prst="rect">
            <a:avLst/>
          </a:prstGeom>
        </p:spPr>
      </p:pic>
      <p:pic>
        <p:nvPicPr>
          <p:cNvPr id="1034" name="Picture 10" descr="http://docs.urbanairship.com/_images/default-factory-notification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380" y="4136603"/>
            <a:ext cx="1634284" cy="10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531" y="3987895"/>
            <a:ext cx="1711547" cy="1205214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61" y="5818303"/>
            <a:ext cx="1980752" cy="1114173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63" y="5838419"/>
            <a:ext cx="2049516" cy="1134065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538" y="5996574"/>
            <a:ext cx="866116" cy="866116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514" y="5803092"/>
            <a:ext cx="874313" cy="10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1" y="1133619"/>
            <a:ext cx="12192000" cy="523732"/>
          </a:xfrm>
        </p:spPr>
        <p:txBody>
          <a:bodyPr>
            <a:noAutofit/>
          </a:bodyPr>
          <a:lstStyle/>
          <a:p>
            <a:pPr algn="ctr"/>
            <a:r>
              <a:rPr lang="fr-FR" sz="2800" dirty="0" smtClean="0"/>
              <a:t>Présentation des différentes solutions technologiques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887413" y="1966731"/>
            <a:ext cx="91233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smtClean="0"/>
              <a:t>Alerter le responsable du parc en cas de détection de défauts sur l’installation.</a:t>
            </a:r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8922">
            <a:off x="348906" y="4132808"/>
            <a:ext cx="1136393" cy="1136393"/>
          </a:xfrm>
          <a:prstGeom prst="rect">
            <a:avLst/>
          </a:prstGeom>
        </p:spPr>
      </p:pic>
      <p:pic>
        <p:nvPicPr>
          <p:cNvPr id="1034" name="Picture 10" descr="http://docs.urbanairship.com/_images/default-factory-notification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373" y="5825451"/>
            <a:ext cx="1634284" cy="10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0615">
            <a:off x="10010775" y="2141530"/>
            <a:ext cx="1711547" cy="12052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3536" y="2377005"/>
            <a:ext cx="71342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3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1" y="1133619"/>
            <a:ext cx="12192000" cy="523732"/>
          </a:xfrm>
        </p:spPr>
        <p:txBody>
          <a:bodyPr>
            <a:noAutofit/>
          </a:bodyPr>
          <a:lstStyle/>
          <a:p>
            <a:pPr algn="ctr"/>
            <a:r>
              <a:rPr lang="fr-FR" sz="2800" dirty="0" smtClean="0"/>
              <a:t>Présentation des différentes solutions technologiques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887413" y="1966731"/>
            <a:ext cx="91233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smtClean="0"/>
              <a:t>Alerter le responsable du parc en cas de détection de défauts sur l’installation.</a:t>
            </a:r>
            <a:endParaRPr lang="fr-FR" sz="1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8922">
            <a:off x="400061" y="4084681"/>
            <a:ext cx="1136393" cy="1136393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826004" y="3134793"/>
            <a:ext cx="478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Applications </a:t>
            </a:r>
            <a:r>
              <a:rPr lang="fr-FR" sz="2000" dirty="0" err="1"/>
              <a:t>Programming</a:t>
            </a:r>
            <a:r>
              <a:rPr lang="fr-FR" sz="2000" dirty="0"/>
              <a:t> Interface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439357" y="2457685"/>
            <a:ext cx="1365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Twilio</a:t>
            </a:r>
            <a:endParaRPr lang="fr-FR" sz="3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7027829" y="3134793"/>
            <a:ext cx="478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API</a:t>
            </a:r>
            <a:endParaRPr lang="fr-FR" sz="2000" dirty="0"/>
          </a:p>
        </p:txBody>
      </p:sp>
      <p:sp>
        <p:nvSpPr>
          <p:cNvPr id="3" name="Flèche droite 2"/>
          <p:cNvSpPr/>
          <p:nvPr/>
        </p:nvSpPr>
        <p:spPr>
          <a:xfrm>
            <a:off x="6517505" y="3133304"/>
            <a:ext cx="462116" cy="40011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3058457" y="3622769"/>
            <a:ext cx="225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Langage Python</a:t>
            </a:r>
            <a:endParaRPr lang="fr-FR" sz="2000" dirty="0"/>
          </a:p>
        </p:txBody>
      </p:sp>
      <p:sp>
        <p:nvSpPr>
          <p:cNvPr id="19" name="Flèche droite 18"/>
          <p:cNvSpPr/>
          <p:nvPr/>
        </p:nvSpPr>
        <p:spPr>
          <a:xfrm>
            <a:off x="5439357" y="3622769"/>
            <a:ext cx="462116" cy="40011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6031411" y="3561645"/>
            <a:ext cx="478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Raspberry</a:t>
            </a:r>
            <a:r>
              <a:rPr lang="fr-FR" sz="2000" dirty="0" smtClean="0"/>
              <a:t> PI</a:t>
            </a:r>
            <a:endParaRPr lang="fr-FR" sz="2000" dirty="0"/>
          </a:p>
        </p:txBody>
      </p:sp>
      <p:pic>
        <p:nvPicPr>
          <p:cNvPr id="1028" name="Picture 4" descr="http://media.ldlc.com/ld/products/00/03/55/51/LD0003555146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890" y="2578330"/>
            <a:ext cx="1910167" cy="191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1186921" y="5187953"/>
            <a:ext cx="4416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Acquérir données + traitement</a:t>
            </a:r>
            <a:endParaRPr lang="fr-FR" sz="2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678129" y="5187953"/>
            <a:ext cx="197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Serveur </a:t>
            </a:r>
            <a:r>
              <a:rPr lang="fr-FR" sz="2000" dirty="0" err="1" smtClean="0"/>
              <a:t>Twilio</a:t>
            </a:r>
            <a:endParaRPr lang="fr-FR" sz="2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134066" y="5206248"/>
            <a:ext cx="2779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Client (responsable)</a:t>
            </a:r>
            <a:endParaRPr lang="fr-FR" sz="2000" dirty="0"/>
          </a:p>
        </p:txBody>
      </p:sp>
      <p:sp>
        <p:nvSpPr>
          <p:cNvPr id="24" name="Flèche droite 23"/>
          <p:cNvSpPr/>
          <p:nvPr/>
        </p:nvSpPr>
        <p:spPr>
          <a:xfrm>
            <a:off x="5206174" y="5187953"/>
            <a:ext cx="462116" cy="400110"/>
          </a:xfrm>
          <a:prstGeom prst="rightArrow">
            <a:avLst>
              <a:gd name="adj1" fmla="val 50000"/>
              <a:gd name="adj2" fmla="val 6228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droite 24"/>
          <p:cNvSpPr/>
          <p:nvPr/>
        </p:nvSpPr>
        <p:spPr>
          <a:xfrm>
            <a:off x="7597544" y="5187953"/>
            <a:ext cx="462116" cy="400110"/>
          </a:xfrm>
          <a:prstGeom prst="rightArrow">
            <a:avLst>
              <a:gd name="adj1" fmla="val 50000"/>
              <a:gd name="adj2" fmla="val 6228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8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3" grpId="0" animBg="1"/>
      <p:bldP spid="18" grpId="0"/>
      <p:bldP spid="19" grpId="0" animBg="1"/>
      <p:bldP spid="20" grpId="0"/>
      <p:bldP spid="21" grpId="0"/>
      <p:bldP spid="22" grpId="0"/>
      <p:bldP spid="23" grpId="0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/>
        </p:nvCxnSpPr>
        <p:spPr>
          <a:xfrm>
            <a:off x="0" y="8567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7" y="71051"/>
            <a:ext cx="1508425" cy="681005"/>
          </a:xfrm>
          <a:prstGeom prst="rect">
            <a:avLst/>
          </a:prstGeom>
        </p:spPr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1" y="1133619"/>
            <a:ext cx="12192000" cy="523732"/>
          </a:xfrm>
        </p:spPr>
        <p:txBody>
          <a:bodyPr>
            <a:noAutofit/>
          </a:bodyPr>
          <a:lstStyle/>
          <a:p>
            <a:pPr algn="ctr"/>
            <a:r>
              <a:rPr lang="fr-FR" sz="2800" dirty="0" smtClean="0"/>
              <a:t>Présentation des différentes solutions technologiques</a:t>
            </a:r>
            <a:endParaRPr lang="fr-FR" sz="28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259586" y="18681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15" y="94376"/>
            <a:ext cx="762336" cy="710019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887413" y="1824631"/>
            <a:ext cx="10217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400" dirty="0" smtClean="0"/>
              <a:t>Créer </a:t>
            </a:r>
            <a:r>
              <a:rPr lang="fr-FR" sz="1400" dirty="0"/>
              <a:t>un site web permettant de visualiser en temps réel et différé les entrées/sorties du Parc des Moulins. </a:t>
            </a:r>
          </a:p>
          <a:p>
            <a:r>
              <a:rPr lang="fr-FR" dirty="0"/>
              <a:t>	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fr-FR" sz="1200" dirty="0"/>
          </a:p>
          <a:p>
            <a:pPr algn="r"/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2493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cap="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PB9ACEESIN</a:t>
            </a:r>
            <a:endParaRPr lang="fr-FR" sz="20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8598">
            <a:off x="676252" y="4958869"/>
            <a:ext cx="2049516" cy="113406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-15031" r="15031"/>
          <a:stretch/>
        </p:blipFill>
        <p:spPr>
          <a:xfrm>
            <a:off x="1947259" y="2289904"/>
            <a:ext cx="6177196" cy="4235040"/>
          </a:xfrm>
          <a:prstGeom prst="rect">
            <a:avLst/>
          </a:prstGeom>
        </p:spPr>
      </p:pic>
      <p:sp>
        <p:nvSpPr>
          <p:cNvPr id="3" name="Multiplication 2"/>
          <p:cNvSpPr/>
          <p:nvPr/>
        </p:nvSpPr>
        <p:spPr>
          <a:xfrm>
            <a:off x="3505796" y="2032873"/>
            <a:ext cx="4206240" cy="477266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63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4888</TotalTime>
  <Words>677</Words>
  <Application>Microsoft Office PowerPoint</Application>
  <PresentationFormat>Grand écran</PresentationFormat>
  <Paragraphs>152</Paragraphs>
  <Slides>15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Wingdings 3</vt:lpstr>
      <vt:lpstr>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Aurélien</dc:creator>
  <cp:lastModifiedBy>Aurélien</cp:lastModifiedBy>
  <cp:revision>109</cp:revision>
  <dcterms:created xsi:type="dcterms:W3CDTF">2016-12-23T14:12:09Z</dcterms:created>
  <dcterms:modified xsi:type="dcterms:W3CDTF">2017-04-20T21:44:45Z</dcterms:modified>
</cp:coreProperties>
</file>